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302" r:id="rId8"/>
    <p:sldId id="303" r:id="rId9"/>
    <p:sldId id="311" r:id="rId10"/>
    <p:sldId id="306" r:id="rId11"/>
    <p:sldId id="307" r:id="rId12"/>
    <p:sldId id="266" r:id="rId13"/>
    <p:sldId id="291" r:id="rId14"/>
    <p:sldId id="314" r:id="rId15"/>
    <p:sldId id="315" r:id="rId16"/>
    <p:sldId id="316" r:id="rId17"/>
    <p:sldId id="301" r:id="rId18"/>
    <p:sldId id="317" r:id="rId19"/>
    <p:sldId id="271" r:id="rId20"/>
    <p:sldId id="274" r:id="rId21"/>
    <p:sldId id="31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4489-9BA6-4628-AC2F-33176CA2482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0E907-5101-4E36-9337-87C631E7606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добровольности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предполагающий как добровольное участие обучающихся  в организации работы службы, так и обязательное согласие сторон, вовлеченных в конфликт, на участие в примирительной программе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778D1A-DC22-4689-B078-6706E8F3C5F2}" type="parTrans" cxnId="{2BCB6FB9-DFC4-4D7C-891E-63F7F30C24EF}">
      <dgm:prSet/>
      <dgm:spPr/>
      <dgm:t>
        <a:bodyPr/>
        <a:lstStyle/>
        <a:p>
          <a:endParaRPr lang="ru-RU"/>
        </a:p>
      </dgm:t>
    </dgm:pt>
    <dgm:pt modelId="{83AF230E-7A98-4D89-823D-7333AE08EC98}" type="sibTrans" cxnId="{2BCB6FB9-DFC4-4D7C-891E-63F7F30C24EF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68C1366-6E4C-4D46-9610-B89C20C32D2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конфиденциальности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предполагающий обязательство службы примирения не разглашать полученные в ходе программ сведения. Исключение составляет</a:t>
          </a:r>
          <a:b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информация о возможном нанесении ущерба для жизни, здоровья и безопасности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6AAB53-743D-4329-BDB4-6FBB5EDC8F59}" type="parTrans" cxnId="{0F0626F7-D83C-4F03-97B0-C2D6765657E4}">
      <dgm:prSet/>
      <dgm:spPr/>
      <dgm:t>
        <a:bodyPr/>
        <a:lstStyle/>
        <a:p>
          <a:endParaRPr lang="ru-RU"/>
        </a:p>
      </dgm:t>
    </dgm:pt>
    <dgm:pt modelId="{907FCC2E-C813-4551-AFBF-5806D7B7F51C}" type="sibTrans" cxnId="{0F0626F7-D83C-4F03-97B0-C2D6765657E4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79450004-EF8C-4A5F-8F45-B746083377C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нейтральности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запрещающий службе примирения принимать сторону одного из участников конфликта. Нейтральность предполагает, что служба примирения не выясняет вопрос о виновности или невиновности той или иной стороны, а является независимым посредником, помогающим сторонам самостоятельно найти решение.</a:t>
          </a:r>
        </a:p>
      </dgm:t>
    </dgm:pt>
    <dgm:pt modelId="{C9FD10F3-13E5-414B-9B94-48CC23772312}" type="parTrans" cxnId="{19FFD835-3EA5-4093-9F86-10F5AF2AF074}">
      <dgm:prSet/>
      <dgm:spPr/>
      <dgm:t>
        <a:bodyPr/>
        <a:lstStyle/>
        <a:p>
          <a:endParaRPr lang="ru-RU"/>
        </a:p>
      </dgm:t>
    </dgm:pt>
    <dgm:pt modelId="{5233B903-79F0-452F-A457-229A4F690990}" type="sibTrans" cxnId="{19FFD835-3EA5-4093-9F86-10F5AF2AF074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37DE11A-9706-4B60-9965-8EF56BD7EA50}" type="pres">
      <dgm:prSet presAssocID="{FC514489-9BA6-4628-AC2F-33176CA24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FF794-F1DD-453D-96EE-E5287AF78513}" type="pres">
      <dgm:prSet presAssocID="{C800E907-5101-4E36-9337-87C631E7606B}" presName="node" presStyleLbl="node1" presStyleIdx="0" presStyleCnt="3" custScaleX="287769" custRadScaleRad="82932" custRadScaleInc="-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4A3E0-20CE-4646-A4AD-6866D69F1437}" type="pres">
      <dgm:prSet presAssocID="{83AF230E-7A98-4D89-823D-7333AE08EC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D424012-65F0-41BA-9EC3-46EFF4250CE0}" type="pres">
      <dgm:prSet presAssocID="{83AF230E-7A98-4D89-823D-7333AE08EC9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B12144D-6A84-4D22-80A7-F0C99EC1BFD7}" type="pres">
      <dgm:prSet presAssocID="{79450004-EF8C-4A5F-8F45-B746083377C5}" presName="node" presStyleLbl="node1" presStyleIdx="1" presStyleCnt="3" custScaleX="159846" custScaleY="285208" custRadScaleRad="89379" custRadScaleInc="-2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C47B3-C4EC-42FA-8401-E3BAD78D97E7}" type="pres">
      <dgm:prSet presAssocID="{5233B903-79F0-452F-A457-229A4F6909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3CD75F7-3AC8-47BF-BB1D-345A0696326C}" type="pres">
      <dgm:prSet presAssocID="{5233B903-79F0-452F-A457-229A4F69099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0023666-BDDE-460B-B3F4-9516DED3E2D8}" type="pres">
      <dgm:prSet presAssocID="{168C1366-6E4C-4D46-9610-B89C20C32D22}" presName="node" presStyleLbl="node1" presStyleIdx="2" presStyleCnt="3" custScaleX="146276" custScaleY="279881" custRadScaleRad="89523" custRadScaleInc="2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1DAA5-21F4-43F4-906E-84D8678A72EF}" type="pres">
      <dgm:prSet presAssocID="{907FCC2E-C813-4551-AFBF-5806D7B7F51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C050ED0-F698-4102-BDF6-96F58F937021}" type="pres">
      <dgm:prSet presAssocID="{907FCC2E-C813-4551-AFBF-5806D7B7F51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CB6FB9-DFC4-4D7C-891E-63F7F30C24EF}" srcId="{FC514489-9BA6-4628-AC2F-33176CA24827}" destId="{C800E907-5101-4E36-9337-87C631E7606B}" srcOrd="0" destOrd="0" parTransId="{EB778D1A-DC22-4689-B078-6706E8F3C5F2}" sibTransId="{83AF230E-7A98-4D89-823D-7333AE08EC98}"/>
    <dgm:cxn modelId="{69AE9A49-5F32-40AD-B38F-5B048CF4A9E0}" type="presOf" srcId="{83AF230E-7A98-4D89-823D-7333AE08EC98}" destId="{CD424012-65F0-41BA-9EC3-46EFF4250CE0}" srcOrd="1" destOrd="0" presId="urn:microsoft.com/office/officeart/2005/8/layout/cycle7"/>
    <dgm:cxn modelId="{791E0430-BDF1-47FF-9BDD-D53ED7333D9D}" type="presOf" srcId="{83AF230E-7A98-4D89-823D-7333AE08EC98}" destId="{5F84A3E0-20CE-4646-A4AD-6866D69F1437}" srcOrd="0" destOrd="0" presId="urn:microsoft.com/office/officeart/2005/8/layout/cycle7"/>
    <dgm:cxn modelId="{CFF1C847-7AAE-4FCD-B2CE-CE7507F3F400}" type="presOf" srcId="{5233B903-79F0-452F-A457-229A4F690990}" destId="{C3CD75F7-3AC8-47BF-BB1D-345A0696326C}" srcOrd="1" destOrd="0" presId="urn:microsoft.com/office/officeart/2005/8/layout/cycle7"/>
    <dgm:cxn modelId="{19FFD835-3EA5-4093-9F86-10F5AF2AF074}" srcId="{FC514489-9BA6-4628-AC2F-33176CA24827}" destId="{79450004-EF8C-4A5F-8F45-B746083377C5}" srcOrd="1" destOrd="0" parTransId="{C9FD10F3-13E5-414B-9B94-48CC23772312}" sibTransId="{5233B903-79F0-452F-A457-229A4F690990}"/>
    <dgm:cxn modelId="{D12630D4-3EEA-4839-9CD6-3183E7F45CB3}" type="presOf" srcId="{168C1366-6E4C-4D46-9610-B89C20C32D22}" destId="{D0023666-BDDE-460B-B3F4-9516DED3E2D8}" srcOrd="0" destOrd="0" presId="urn:microsoft.com/office/officeart/2005/8/layout/cycle7"/>
    <dgm:cxn modelId="{29ADD173-4836-42AB-8F51-709D7EFF2F36}" type="presOf" srcId="{5233B903-79F0-452F-A457-229A4F690990}" destId="{A4AC47B3-C4EC-42FA-8401-E3BAD78D97E7}" srcOrd="0" destOrd="0" presId="urn:microsoft.com/office/officeart/2005/8/layout/cycle7"/>
    <dgm:cxn modelId="{10D38D15-B1AA-4490-94A6-9F0635E37E9A}" type="presOf" srcId="{907FCC2E-C813-4551-AFBF-5806D7B7F51C}" destId="{BC050ED0-F698-4102-BDF6-96F58F937021}" srcOrd="1" destOrd="0" presId="urn:microsoft.com/office/officeart/2005/8/layout/cycle7"/>
    <dgm:cxn modelId="{7AAA8119-12A0-44F1-AEF9-5E8F97F05470}" type="presOf" srcId="{907FCC2E-C813-4551-AFBF-5806D7B7F51C}" destId="{E661DAA5-21F4-43F4-906E-84D8678A72EF}" srcOrd="0" destOrd="0" presId="urn:microsoft.com/office/officeart/2005/8/layout/cycle7"/>
    <dgm:cxn modelId="{B0FF6B1E-C850-4DC7-8445-1D484AB1F545}" type="presOf" srcId="{79450004-EF8C-4A5F-8F45-B746083377C5}" destId="{8B12144D-6A84-4D22-80A7-F0C99EC1BFD7}" srcOrd="0" destOrd="0" presId="urn:microsoft.com/office/officeart/2005/8/layout/cycle7"/>
    <dgm:cxn modelId="{0F0626F7-D83C-4F03-97B0-C2D6765657E4}" srcId="{FC514489-9BA6-4628-AC2F-33176CA24827}" destId="{168C1366-6E4C-4D46-9610-B89C20C32D22}" srcOrd="2" destOrd="0" parTransId="{F16AAB53-743D-4329-BDB4-6FBB5EDC8F59}" sibTransId="{907FCC2E-C813-4551-AFBF-5806D7B7F51C}"/>
    <dgm:cxn modelId="{525C2E49-3775-4550-ACFD-F35CB1C25BAB}" type="presOf" srcId="{FC514489-9BA6-4628-AC2F-33176CA24827}" destId="{F37DE11A-9706-4B60-9965-8EF56BD7EA50}" srcOrd="0" destOrd="0" presId="urn:microsoft.com/office/officeart/2005/8/layout/cycle7"/>
    <dgm:cxn modelId="{CD545A66-BFEE-474C-87FE-23884DA57F88}" type="presOf" srcId="{C800E907-5101-4E36-9337-87C631E7606B}" destId="{807FF794-F1DD-453D-96EE-E5287AF78513}" srcOrd="0" destOrd="0" presId="urn:microsoft.com/office/officeart/2005/8/layout/cycle7"/>
    <dgm:cxn modelId="{E413F5ED-BCCD-48C4-BCED-80DA0C4D2425}" type="presParOf" srcId="{F37DE11A-9706-4B60-9965-8EF56BD7EA50}" destId="{807FF794-F1DD-453D-96EE-E5287AF78513}" srcOrd="0" destOrd="0" presId="urn:microsoft.com/office/officeart/2005/8/layout/cycle7"/>
    <dgm:cxn modelId="{E07A3600-B984-4D4C-B8B2-16A97DC010AD}" type="presParOf" srcId="{F37DE11A-9706-4B60-9965-8EF56BD7EA50}" destId="{5F84A3E0-20CE-4646-A4AD-6866D69F1437}" srcOrd="1" destOrd="0" presId="urn:microsoft.com/office/officeart/2005/8/layout/cycle7"/>
    <dgm:cxn modelId="{0D2E78A9-F0BC-4DFF-9848-B4E618114892}" type="presParOf" srcId="{5F84A3E0-20CE-4646-A4AD-6866D69F1437}" destId="{CD424012-65F0-41BA-9EC3-46EFF4250CE0}" srcOrd="0" destOrd="0" presId="urn:microsoft.com/office/officeart/2005/8/layout/cycle7"/>
    <dgm:cxn modelId="{9FC99AAF-E6D1-4B2F-B83A-57E6CF024ED3}" type="presParOf" srcId="{F37DE11A-9706-4B60-9965-8EF56BD7EA50}" destId="{8B12144D-6A84-4D22-80A7-F0C99EC1BFD7}" srcOrd="2" destOrd="0" presId="urn:microsoft.com/office/officeart/2005/8/layout/cycle7"/>
    <dgm:cxn modelId="{F4D757FD-BA64-41C1-8274-CCF99EA77501}" type="presParOf" srcId="{F37DE11A-9706-4B60-9965-8EF56BD7EA50}" destId="{A4AC47B3-C4EC-42FA-8401-E3BAD78D97E7}" srcOrd="3" destOrd="0" presId="urn:microsoft.com/office/officeart/2005/8/layout/cycle7"/>
    <dgm:cxn modelId="{B4330608-286A-4CB3-9669-A7EC76C722A7}" type="presParOf" srcId="{A4AC47B3-C4EC-42FA-8401-E3BAD78D97E7}" destId="{C3CD75F7-3AC8-47BF-BB1D-345A0696326C}" srcOrd="0" destOrd="0" presId="urn:microsoft.com/office/officeart/2005/8/layout/cycle7"/>
    <dgm:cxn modelId="{16F29ED7-8ACD-4D7F-8DE5-0FF220C3015C}" type="presParOf" srcId="{F37DE11A-9706-4B60-9965-8EF56BD7EA50}" destId="{D0023666-BDDE-460B-B3F4-9516DED3E2D8}" srcOrd="4" destOrd="0" presId="urn:microsoft.com/office/officeart/2005/8/layout/cycle7"/>
    <dgm:cxn modelId="{CF5BC900-C6C0-4AFF-B875-5026F8478E9F}" type="presParOf" srcId="{F37DE11A-9706-4B60-9965-8EF56BD7EA50}" destId="{E661DAA5-21F4-43F4-906E-84D8678A72EF}" srcOrd="5" destOrd="0" presId="urn:microsoft.com/office/officeart/2005/8/layout/cycle7"/>
    <dgm:cxn modelId="{48ECA711-C32F-464E-AC86-7B34B208FE2F}" type="presParOf" srcId="{E661DAA5-21F4-43F4-906E-84D8678A72EF}" destId="{BC050ED0-F698-4102-BDF6-96F58F9370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FF794-F1DD-453D-96EE-E5287AF78513}">
      <dsp:nvSpPr>
        <dsp:cNvPr id="0" name=""/>
        <dsp:cNvSpPr/>
      </dsp:nvSpPr>
      <dsp:spPr>
        <a:xfrm>
          <a:off x="-34899" y="-196315"/>
          <a:ext cx="8369409" cy="14541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  <a:satMod val="100000"/>
              </a:schemeClr>
            </a:gs>
            <a:gs pos="68000">
              <a:schemeClr val="accent6">
                <a:tint val="77000"/>
                <a:satMod val="100000"/>
              </a:schemeClr>
            </a:gs>
            <a:gs pos="81000">
              <a:schemeClr val="accent6">
                <a:tint val="79000"/>
                <a:satMod val="100000"/>
              </a:schemeClr>
            </a:gs>
            <a:gs pos="86000">
              <a:schemeClr val="accent6">
                <a:tint val="73000"/>
                <a:satMod val="100000"/>
              </a:schemeClr>
            </a:gs>
            <a:gs pos="100000">
              <a:schemeClr val="accent6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добровольности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предполагающий как добровольное участие обучающихся  в организации работы службы, так и обязательное согласие сторон, вовлеченных в конфликт, на участие в примирительной программе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93" y="-153723"/>
        <a:ext cx="8284225" cy="1369004"/>
      </dsp:txXfrm>
    </dsp:sp>
    <dsp:sp modelId="{5F84A3E0-20CE-4646-A4AD-6866D69F1437}">
      <dsp:nvSpPr>
        <dsp:cNvPr id="0" name=""/>
        <dsp:cNvSpPr/>
      </dsp:nvSpPr>
      <dsp:spPr>
        <a:xfrm rot="3069065">
          <a:off x="4717359" y="1084852"/>
          <a:ext cx="167357" cy="50896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767566" y="1186645"/>
        <a:ext cx="66943" cy="305380"/>
      </dsp:txXfrm>
    </dsp:sp>
    <dsp:sp modelId="{8B12144D-6A84-4D22-80A7-F0C99EC1BFD7}">
      <dsp:nvSpPr>
        <dsp:cNvPr id="0" name=""/>
        <dsp:cNvSpPr/>
      </dsp:nvSpPr>
      <dsp:spPr>
        <a:xfrm>
          <a:off x="4212426" y="1420796"/>
          <a:ext cx="4648925" cy="414746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нейтральности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запрещающий службе примирения принимать сторону одного из участников конфликта. Нейтральность предполагает, что служба примирения не выясняет вопрос о виновности или невиновности той или иной стороны, а является независимым посредником, помогающим сторонам самостоятельно найти решение.</a:t>
          </a:r>
        </a:p>
      </dsp:txBody>
      <dsp:txXfrm>
        <a:off x="4333901" y="1542271"/>
        <a:ext cx="4405975" cy="3904513"/>
      </dsp:txXfrm>
    </dsp:sp>
    <dsp:sp modelId="{A4AC47B3-C4EC-42FA-8401-E3BAD78D97E7}">
      <dsp:nvSpPr>
        <dsp:cNvPr id="0" name=""/>
        <dsp:cNvSpPr/>
      </dsp:nvSpPr>
      <dsp:spPr>
        <a:xfrm rot="10801966">
          <a:off x="3965007" y="3238621"/>
          <a:ext cx="167357" cy="50896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015214" y="3340414"/>
        <a:ext cx="66943" cy="305380"/>
      </dsp:txXfrm>
    </dsp:sp>
    <dsp:sp modelId="{D0023666-BDDE-460B-B3F4-9516DED3E2D8}">
      <dsp:nvSpPr>
        <dsp:cNvPr id="0" name=""/>
        <dsp:cNvSpPr/>
      </dsp:nvSpPr>
      <dsp:spPr>
        <a:xfrm>
          <a:off x="-369313" y="1456795"/>
          <a:ext cx="4254258" cy="406999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конфиденциальности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предполагающий обязательство службы примирения не разглашать полученные в ходе программ сведения. Исключение составляет</a:t>
          </a:r>
          <a:b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информация о возможном нанесении ущерба для жизни, здоровья и безопасности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50107" y="1576001"/>
        <a:ext cx="4015846" cy="3831586"/>
      </dsp:txXfrm>
    </dsp:sp>
    <dsp:sp modelId="{E661DAA5-21F4-43F4-906E-84D8678A72EF}">
      <dsp:nvSpPr>
        <dsp:cNvPr id="0" name=""/>
        <dsp:cNvSpPr/>
      </dsp:nvSpPr>
      <dsp:spPr>
        <a:xfrm rot="18535933">
          <a:off x="3398412" y="1102851"/>
          <a:ext cx="167357" cy="50896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448619" y="1204644"/>
        <a:ext cx="66943" cy="30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C41B-175E-454A-8986-72F8AFBE98DC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F19B3-467D-4E2F-B0E9-31F63E920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D558-9F11-44C0-9AF0-F923D2245BA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A53F-DCC9-47FE-BB60-C0A2F4F29C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18D28A-D904-46E0-A65E-4DF194A52948}" type="datetimeFigureOut">
              <a:rPr lang="ru-RU" smtClean="0">
                <a:solidFill>
                  <a:srgbClr val="D6ECFF"/>
                </a:solidFill>
              </a:rPr>
              <a:pPr/>
              <a:t>09.12.2019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EAA53F-DCC9-47FE-BB60-C0A2F4F29C6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cap="all" spc="-100" dirty="0">
                <a:solidFill>
                  <a:srgbClr val="FFFFFF"/>
                </a:solidFill>
                <a:latin typeface="Constantia"/>
              </a:rPr>
              <a:t>Конфликты в школе и восстановительная медиация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ts val="700"/>
              </a:spcBef>
              <a:buClr>
                <a:srgbClr val="EA157A"/>
              </a:buClr>
              <a:buSzPct val="85000"/>
              <a:buNone/>
            </a:pPr>
            <a:r>
              <a:rPr lang="ru-RU" sz="2200" b="1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ШСП МАОУ СОШ №2 г. </a:t>
            </a:r>
            <a:r>
              <a:rPr lang="ru-RU" sz="2200" b="1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endParaRPr lang="ru-RU" sz="2200" b="1" spc="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ClrTx/>
              <a:buSz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применения восстановительной медиации в школе при решении конфликтных ситуаций с участниками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бразовательного процесса.</a:t>
            </a:r>
          </a:p>
          <a:p>
            <a:pPr marL="0" lvl="0" indent="0" algn="ctr">
              <a:spcBef>
                <a:spcPts val="700"/>
              </a:spcBef>
              <a:buClr>
                <a:srgbClr val="EA157A"/>
              </a:buClr>
              <a:buSzPct val="85000"/>
              <a:buNone/>
            </a:pPr>
            <a:endParaRPr lang="ru-RU" sz="2200" spc="1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6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службы Педагог-психолог: Тёплая Е.Н</a:t>
            </a:r>
            <a:r>
              <a:rPr lang="ru-RU" sz="16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spc="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7d3/0002654a-93525879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5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21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53711/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8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478802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Практика показывает, что </a:t>
            </a:r>
            <a:r>
              <a:rPr lang="ru-RU" sz="3600" dirty="0" smtClean="0">
                <a:solidFill>
                  <a:schemeClr val="tx1"/>
                </a:solidFill>
              </a:rPr>
              <a:t>Осознание случившегося и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договоренности, достигнутой на подобных встречах, приводят к более существенным результатам, чем наказание.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Кононенко\Pictures\ПСИХОЛОГИЯ\интересное для электива\nesovershen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729" y="3808084"/>
            <a:ext cx="3826396" cy="28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8"/>
            <a:ext cx="44047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работы ШСП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МАОУ СОШ №</a:t>
            </a:r>
            <a:r>
              <a:rPr lang="ru-RU" dirty="0"/>
              <a:t>2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  <a:tabLst>
                <a:tab pos="1079500" algn="l"/>
              </a:tabLst>
            </a:pPr>
            <a:r>
              <a:rPr lang="ru-RU" sz="3200" dirty="0">
                <a:solidFill>
                  <a:schemeClr val="tx1"/>
                </a:solidFill>
              </a:rPr>
              <a:t>Школьная служба примирения в нашей школе работает с </a:t>
            </a:r>
            <a:r>
              <a:rPr lang="ru-RU" sz="3200" dirty="0" smtClean="0">
                <a:solidFill>
                  <a:schemeClr val="tx1"/>
                </a:solidFill>
              </a:rPr>
              <a:t>2017 </a:t>
            </a:r>
            <a:r>
              <a:rPr lang="ru-RU" sz="3200" dirty="0" smtClean="0">
                <a:solidFill>
                  <a:schemeClr val="tx1"/>
                </a:solidFill>
              </a:rPr>
              <a:t>года.</a:t>
            </a:r>
          </a:p>
          <a:p>
            <a:pPr marL="45720" indent="0" algn="ctr">
              <a:buNone/>
              <a:tabLst>
                <a:tab pos="1079500" algn="l"/>
              </a:tabLst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/>
              <a:t>Д</a:t>
            </a:r>
            <a:r>
              <a:rPr lang="ru-RU" sz="3200" dirty="0" smtClean="0">
                <a:solidFill>
                  <a:schemeClr val="tx1"/>
                </a:solidFill>
              </a:rPr>
              <a:t>ля </a:t>
            </a:r>
            <a:r>
              <a:rPr lang="ru-RU" sz="3200" dirty="0" smtClean="0">
                <a:solidFill>
                  <a:schemeClr val="tx1"/>
                </a:solidFill>
              </a:rPr>
              <a:t>организации работы пришлось немало потрудиться, чтобы соответствовать технологии школьных служб примирения как Российской модели школьной медиации.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дип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851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2920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7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6 час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1480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оста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840163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6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IMG_4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214312"/>
            <a:ext cx="8472487" cy="63830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3600" dirty="0" smtClean="0">
                <a:solidFill>
                  <a:schemeClr val="tx1"/>
                </a:solidFill>
              </a:rPr>
              <a:t>Командой СП организуются такие акции как  «День толерантности», «Пойми меня», снимаются видеоролики о работе ШСП, осуществляется знакомство  родителей с работой ШСП, учащиеся-медиаторы осуществляют волонтерскую миссию.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Это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является самым основным, так как профилактическая работа – это глобальный пласт системы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безконфликтного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взаимодействия всех участников образовательного процесса.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938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46408"/>
              </p:ext>
            </p:extLst>
          </p:nvPr>
        </p:nvGraphicFramePr>
        <p:xfrm>
          <a:off x="395536" y="46817"/>
          <a:ext cx="8506148" cy="669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391348"/>
              </a:tblGrid>
              <a:tr h="6696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 школы проводятся ситуативные занятия, а для младших классов игры по внедрению восстановительной медиации, применению методов конструктивного реагирования в конфликте.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Необходимо </a:t>
                      </a:r>
                      <a:r>
                        <a:rPr lang="ru-RU" sz="2800" b="1" dirty="0" smtClean="0"/>
                        <a:t>сменить административно-карательную направленность взрослых и опору на силу у школьников на восстановительный способ разрешения конфликтных ситуаций.</a:t>
                      </a:r>
                    </a:p>
                    <a:p>
                      <a:endParaRPr lang="ru-RU" altLang="ru-RU" sz="18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70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ШСП опирается на следующие принципы: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/>
          </a:bodyPr>
          <a:lstStyle/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52060009"/>
              </p:ext>
            </p:extLst>
          </p:nvPr>
        </p:nvGraphicFramePr>
        <p:xfrm>
          <a:off x="323528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06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8954660" cy="2736304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Школа </a:t>
            </a:r>
            <a:r>
              <a:rPr lang="ru-RU" sz="2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это универсальная арена, полигон для разрядки детьми своих многочисленных накопившихся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негативных </a:t>
            </a:r>
            <a:r>
              <a:rPr lang="ru-RU" sz="2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импульсов. </a:t>
            </a:r>
            <a:endParaRPr lang="ru-RU" sz="2200" b="1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r">
              <a:lnSpc>
                <a:spcPct val="115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Именно </a:t>
            </a:r>
            <a:r>
              <a:rPr lang="ru-RU" sz="2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 школе закладываются основы поведения человека в </a:t>
            </a:r>
            <a:r>
              <a:rPr lang="ru-RU" sz="2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будущем, способность выйти из конфликтной ситуации.</a:t>
            </a:r>
            <a:endParaRPr lang="ru-RU" sz="26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 descr="C:\Users\Кононенко\Pictures\618x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6" y="46078"/>
            <a:ext cx="455863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ноненко\Pictures\intelligent-bully-640x4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6" y="46078"/>
            <a:ext cx="4558634" cy="389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ноненко\Pictures\view_imi.ph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90" y="46078"/>
            <a:ext cx="4569310" cy="389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16310" cy="13978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Функционирование ШСП в образовательной организации позволяет: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71612"/>
            <a:ext cx="8712968" cy="5385780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сократить общее количество конфликтных ситуаций, в которые вовлекаются дети;</a:t>
            </a: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эффективность ведения профилактической и коррекционной работы, направленной на снижение проявления асоциального поведения обучающихся;</a:t>
            </a: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сократить количество правонарушений, совершаемых несовершеннолетними;</a:t>
            </a: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открытость  деятельности образовательной организации в части защиты прав и интересов детей;</a:t>
            </a: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оздоровить социально-психологическую обстановку в образовательной организации</a:t>
            </a:r>
            <a:r>
              <a:rPr lang="ru-RU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ocuments\Школа 6\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476170" cy="1217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zelsoschka.ucoz.ru/_si/0/635176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78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КОНФЛИКТОВ В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521696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аиболее </a:t>
            </a:r>
            <a:r>
              <a:rPr lang="ru-RU" sz="3200" dirty="0">
                <a:solidFill>
                  <a:schemeClr val="tx1"/>
                </a:solidFill>
              </a:rPr>
              <a:t>распространены среди учащихся </a:t>
            </a:r>
            <a:r>
              <a:rPr lang="ru-RU" sz="3200" b="1" i="1" dirty="0">
                <a:solidFill>
                  <a:schemeClr val="tx1"/>
                </a:solidFill>
              </a:rPr>
              <a:t>конфликты лидерства</a:t>
            </a:r>
            <a:r>
              <a:rPr lang="ru-RU" sz="3200" i="1" dirty="0">
                <a:solidFill>
                  <a:schemeClr val="tx1"/>
                </a:solidFill>
              </a:rPr>
              <a:t>,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>
                <a:solidFill>
                  <a:schemeClr val="tx1"/>
                </a:solidFill>
              </a:rPr>
              <a:t>которых отражается борьба двух-трех лидеров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и </a:t>
            </a:r>
            <a:r>
              <a:rPr lang="ru-RU" sz="3200" dirty="0">
                <a:solidFill>
                  <a:schemeClr val="tx1"/>
                </a:solidFill>
              </a:rPr>
              <a:t>их группировок за первенство в классе. </a:t>
            </a:r>
          </a:p>
        </p:txBody>
      </p:sp>
      <p:pic>
        <p:nvPicPr>
          <p:cNvPr id="6" name="Рисунок 5" descr="https://im0-tub-ru.yandex.net/i?id=e9546c0e08cd06728ca7d5fbcb252614&amp;n=33&amp;w=225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124745"/>
            <a:ext cx="3312368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uadvocate.ru/wp-content/uploads/2019/03/1095335996-H-1024x700-1024x7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24000"/>
            <a:ext cx="3528392" cy="5072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В средних классах </a:t>
            </a:r>
            <a:r>
              <a:rPr lang="ru-RU" sz="4000" dirty="0" smtClean="0">
                <a:solidFill>
                  <a:schemeClr val="tx1"/>
                </a:solidFill>
              </a:rPr>
              <a:t>частые конфликты между мальчиками и девочками.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avatars.mds.yandex.net/get-zen_doc/1062011/pub_5c63345e216cd900ad832408_5c633dbf514b2200ae0491b6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91" y="1628800"/>
            <a:ext cx="528781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367240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К</a:t>
            </a:r>
            <a:r>
              <a:rPr lang="ru-RU" sz="3200" dirty="0" smtClean="0">
                <a:solidFill>
                  <a:schemeClr val="tx1"/>
                </a:solidFill>
              </a:rPr>
              <a:t>онфликт </a:t>
            </a:r>
            <a:r>
              <a:rPr lang="ru-RU" sz="3200" dirty="0">
                <a:solidFill>
                  <a:schemeClr val="tx1"/>
                </a:solidFill>
              </a:rPr>
              <a:t>трех-четырех подростков с целым классом или конфликтное противостояние одного школьника и класса.</a:t>
            </a:r>
          </a:p>
        </p:txBody>
      </p:sp>
      <p:pic>
        <p:nvPicPr>
          <p:cNvPr id="2050" name="Picture 2" descr="C:\Users\Кононенко\Pictures\ПСИХОЛОГИЯ\интересное для электива\Garmonichnoe-vospitainie-rebenka-ploh-kompani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929" y="188640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f2383851a2eef8cd20eef598ecbc61bc&amp;n=33&amp;w=200&amp;h=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29" y="3717032"/>
            <a:ext cx="4680519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Массовые конфликты: «стрелки», «</a:t>
            </a:r>
            <a:r>
              <a:rPr lang="ru-RU" dirty="0" err="1" smtClean="0"/>
              <a:t>БуЛЛинг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3"/>
            <a:ext cx="410445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71" y="1335919"/>
            <a:ext cx="4896222" cy="265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13" y="2215343"/>
            <a:ext cx="4869780" cy="255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71" y="4016531"/>
            <a:ext cx="4896222" cy="27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5919"/>
            <a:ext cx="4032448" cy="26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032448" cy="2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0ae/0011c3ed-763e0140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1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c5/000ff044-289ba127/1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5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0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ucheb.bol.obr55.ru/images/%D0%A4%D0%BE%D1%82%D0%BE%D0%B3%D1%80%D0%B0%D1%84%D0%B8%D0%B8/%D0%BC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6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1146</TotalTime>
  <Words>437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Конфликты в школе и восстановительная медиация</vt:lpstr>
      <vt:lpstr>Презентация PowerPoint</vt:lpstr>
      <vt:lpstr>ВИДЫ КОНФЛИКТОВ В ОО</vt:lpstr>
      <vt:lpstr>Презентация PowerPoint</vt:lpstr>
      <vt:lpstr>Презентация PowerPoint</vt:lpstr>
      <vt:lpstr>Массовые конфликты: «стрелки», «БуЛЛинг»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ШСП  в МАОУ СОШ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ШСП опирается на следующие принципы:</vt:lpstr>
      <vt:lpstr>Функционирование ШСП в образовательной организации позволяет: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в школе и восстановительная медиация</dc:title>
  <dc:creator>Учитель</dc:creator>
  <cp:lastModifiedBy>admin</cp:lastModifiedBy>
  <cp:revision>87</cp:revision>
  <dcterms:created xsi:type="dcterms:W3CDTF">2018-01-11T09:38:36Z</dcterms:created>
  <dcterms:modified xsi:type="dcterms:W3CDTF">2019-12-09T21:06:17Z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2874374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